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61" r:id="rId4"/>
    <p:sldId id="262" r:id="rId5"/>
    <p:sldId id="263" r:id="rId6"/>
    <p:sldId id="281" r:id="rId7"/>
    <p:sldId id="265" r:id="rId8"/>
    <p:sldId id="282" r:id="rId9"/>
    <p:sldId id="266" r:id="rId10"/>
    <p:sldId id="283" r:id="rId11"/>
    <p:sldId id="284" r:id="rId12"/>
    <p:sldId id="285" r:id="rId13"/>
    <p:sldId id="286" r:id="rId14"/>
    <p:sldId id="272" r:id="rId15"/>
    <p:sldId id="288" r:id="rId16"/>
    <p:sldId id="289" r:id="rId17"/>
    <p:sldId id="291" r:id="rId18"/>
    <p:sldId id="299" r:id="rId19"/>
    <p:sldId id="300" r:id="rId20"/>
    <p:sldId id="295" r:id="rId21"/>
    <p:sldId id="292" r:id="rId22"/>
    <p:sldId id="293" r:id="rId23"/>
    <p:sldId id="294" r:id="rId24"/>
    <p:sldId id="296" r:id="rId25"/>
    <p:sldId id="287" r:id="rId26"/>
    <p:sldId id="277" r:id="rId27"/>
    <p:sldId id="278" r:id="rId28"/>
    <p:sldId id="298" r:id="rId29"/>
    <p:sldId id="297" r:id="rId30"/>
    <p:sldId id="280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6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1270880-8302-40BB-954A-C3BB03C2DDA8}" type="datetimeFigureOut">
              <a:rPr lang="en-US"/>
              <a:pPr/>
              <a:t>10/22/2013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B604F9D-BB79-46E4-A3A4-08DF89FE1D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4449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69E65-F05C-40ED-889F-60EDA00764BC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A0302-3BF3-4159-9800-E42491F7E6DD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E072F3-F85B-438B-BDF2-971888581D61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A0302-3BF3-4159-9800-E42491F7E6DD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BE7D9-5F8F-4DBC-A7F0-569189D112F0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BE7D9-5F8F-4DBC-A7F0-569189D112F0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BE7D9-5F8F-4DBC-A7F0-569189D112F0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BE7D9-5F8F-4DBC-A7F0-569189D112F0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BE7D9-5F8F-4DBC-A7F0-569189D112F0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BE7D9-5F8F-4DBC-A7F0-569189D112F0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BE7D9-5F8F-4DBC-A7F0-569189D112F0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BE7D9-5F8F-4DBC-A7F0-569189D112F0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BE7D9-5F8F-4DBC-A7F0-569189D112F0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BE7D9-5F8F-4DBC-A7F0-569189D112F0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FFD61-32C0-40FD-8E13-83AB805B882D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E072F3-F85B-438B-BDF2-971888581D61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1C735-D796-4782-B7DB-790DDC4585FD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FFD61-32C0-40FD-8E13-83AB805B882D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FFD61-32C0-40FD-8E13-83AB805B882D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FFD61-32C0-40FD-8E13-83AB805B882D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E072F3-F85B-438B-BDF2-971888581D61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977E5-C018-48F9-8CD2-61C7E4609C7F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1B375-15B1-416F-8230-B5F17DE0EDEF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A0302-3BF3-4159-9800-E42491F7E6DD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E072F3-F85B-438B-BDF2-971888581D61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CBB0A-AA89-4105-BC69-3C1970EE3653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CBB0A-AA89-4105-BC69-3C1970EE3653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69E65-F05C-40ED-889F-60EDA00764BC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2E76B0E-897D-4C6A-8FF7-19FE09246C0B}" type="datetimeFigureOut">
              <a:rPr lang="en-US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8F22BF9-EDD8-4C13-A4B4-B7279DB97A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5287CDD2-442D-4FB6-887F-8A80EEDCD13F}" type="datetimeFigureOut">
              <a:rPr lang="en-US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50FB5673-6ED9-4F74-9ACF-9134C29E28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89AD13EB-2BBB-4300-A225-ADEF0C890D9E}" type="datetimeFigureOut">
              <a:rPr lang="en-US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7702367-3A09-4ACF-8D81-F61A01AECC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0DB7C038-1420-4D7B-8A68-38B1F20319A9}" type="datetimeFigureOut">
              <a:rPr lang="en-US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C0CEF545-9C6E-4F58-B9E1-5A2BDBC632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AA3C7CF-32A5-4187-A431-CB8DA5A339FF}" type="datetimeFigureOut">
              <a:rPr lang="en-US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DB1E82F-DD96-4E6C-B2CC-65BE6650A5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1AC3F0B5-7048-4940-92D2-1723586B10B6}" type="datetimeFigureOut">
              <a:rPr lang="en-US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3A3EBF26-A9D8-40E9-85F0-BEB8B73D86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A6F5CBEA-86D1-4325-B89F-40B46E076A41}" type="datetimeFigureOut">
              <a:rPr lang="en-US"/>
              <a:pPr/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C32697F-8D41-410F-B4B0-89D2DC264E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882DC624-8413-4A51-B21F-A36CB772DA27}" type="datetimeFigureOut">
              <a:rPr lang="en-US"/>
              <a:pPr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C6228E1F-37B2-4ADE-B7A4-8C584E3C3C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260658CA-1AB3-46C4-ABFA-DBA939026A0B}" type="datetimeFigureOut">
              <a:rPr lang="en-US"/>
              <a:pPr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042E4E0-B377-448D-9D16-8048A21AA4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5268401-B456-4B45-8B78-6CF6046E3779}" type="datetimeFigureOut">
              <a:rPr lang="en-US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AB47AB19-0284-497B-8D9E-38C7DA958A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7F35230-FB05-48E4-88CA-FC59B369148F}" type="datetimeFigureOut">
              <a:rPr lang="en-US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04997FA5-6F1B-41B9-93F8-BFFD7EC75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Slide Opening 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1498259" y="2476706"/>
            <a:ext cx="7313231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</a:rPr>
              <a:t>R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</a:rPr>
              <a:t>ICHARDS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</a:rPr>
              <a:t>B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</a:rPr>
              <a:t>AY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</a:rPr>
              <a:t>R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</a:rPr>
              <a:t>ECONCILIATION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</a:rPr>
              <a:t>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</a:rPr>
              <a:t>TRATEGY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</a:rPr>
              <a:t>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</a:rPr>
              <a:t>TUDY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charset="0"/>
            </a:endParaRPr>
          </a:p>
          <a:p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Light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 charset="0"/>
              </a:rPr>
              <a:t>Presented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 charset="0"/>
              </a:rPr>
              <a:t>by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 charset="0"/>
              </a:rPr>
              <a:t>: 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 charset="0"/>
              </a:rPr>
              <a:t>Erik van der Berg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Light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 charset="0"/>
              </a:rPr>
              <a:t>Aurecon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Light" charset="0"/>
            </a:endParaRPr>
          </a:p>
          <a:p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Light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Light" charset="0"/>
              </a:rPr>
              <a:t>22 October 2013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type="title"/>
          </p:nvPr>
        </p:nvSpPr>
        <p:spPr>
          <a:xfrm>
            <a:off x="1327491" y="748145"/>
            <a:ext cx="6781800" cy="380011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ZA" alt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Nsezi</a:t>
            </a:r>
            <a:r>
              <a:rPr lang="en-ZA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Water Treatment Plant – </a:t>
            </a:r>
            <a:r>
              <a:rPr lang="en-ZA" alt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Mhlatuze</a:t>
            </a:r>
            <a:r>
              <a:rPr lang="en-ZA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Water</a:t>
            </a:r>
            <a:endParaRPr lang="en-GB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5804" y="1257919"/>
            <a:ext cx="6159191" cy="500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94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838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ZA" alt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relevant studies</a:t>
            </a:r>
            <a:endParaRPr lang="en-GB" alt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7522" y="1580407"/>
            <a:ext cx="8138040" cy="4808517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Mhlatuze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Water Availability Assessment Study by WRP, including updated system modelling</a:t>
            </a:r>
          </a:p>
          <a:p>
            <a:pPr>
              <a:lnSpc>
                <a:spcPct val="114000"/>
              </a:lnSpc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Ongoing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Classification Study by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Tlou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Consulting</a:t>
            </a:r>
          </a:p>
          <a:p>
            <a:pPr>
              <a:lnSpc>
                <a:spcPct val="114000"/>
              </a:lnSpc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Ongoing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Towns support study by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Tlou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Consulting</a:t>
            </a:r>
          </a:p>
          <a:p>
            <a:pPr>
              <a:lnSpc>
                <a:spcPct val="114000"/>
              </a:lnSpc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Ongoing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Verification and Validation study / Compulsory Licensing</a:t>
            </a:r>
          </a:p>
          <a:p>
            <a:pPr>
              <a:lnSpc>
                <a:spcPct val="114000"/>
              </a:lnSpc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Northern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KwaZulu-Natal Water Resources study including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Mfolozi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catchment</a:t>
            </a:r>
          </a:p>
          <a:p>
            <a:pPr>
              <a:lnSpc>
                <a:spcPct val="114000"/>
              </a:lnSpc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Groundwater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resource assessments</a:t>
            </a:r>
          </a:p>
          <a:p>
            <a:pPr>
              <a:lnSpc>
                <a:spcPct val="114000"/>
              </a:lnSpc>
            </a:pP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uMhlathuze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Municipality Water Efficiency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>
              <a:lnSpc>
                <a:spcPct val="114000"/>
              </a:lnSpc>
            </a:pPr>
            <a:r>
              <a:rPr lang="en-Z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Relevant public processes</a:t>
            </a:r>
          </a:p>
          <a:p>
            <a:pPr>
              <a:lnSpc>
                <a:spcPct val="114000"/>
              </a:lnSpc>
            </a:pPr>
            <a:r>
              <a:rPr lang="en-Z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Studies included in the TOR (included in today’s Agenda)</a:t>
            </a:r>
          </a:p>
          <a:p>
            <a:pPr>
              <a:lnSpc>
                <a:spcPct val="114000"/>
              </a:lnSpc>
            </a:pPr>
            <a:r>
              <a:rPr lang="en-Z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Other?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1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295689" y="2454502"/>
            <a:ext cx="6489700" cy="84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 of the Study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1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838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ZA" alt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1: Inception</a:t>
            </a:r>
            <a:endParaRPr lang="en-GB" alt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7522" y="1912917"/>
            <a:ext cx="8138040" cy="3502025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altLang="en-US" sz="2400" dirty="0" smtClean="0"/>
              <a:t>Project kick-off</a:t>
            </a:r>
          </a:p>
          <a:p>
            <a:pPr lvl="1">
              <a:lnSpc>
                <a:spcPct val="114000"/>
              </a:lnSpc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Confirm study boundaries</a:t>
            </a:r>
          </a:p>
          <a:p>
            <a:pPr>
              <a:lnSpc>
                <a:spcPct val="114000"/>
              </a:lnSpc>
            </a:pPr>
            <a:r>
              <a:rPr lang="en-US" altLang="en-US" sz="2400" dirty="0" smtClean="0"/>
              <a:t>Assemble </a:t>
            </a:r>
            <a:r>
              <a:rPr lang="en-US" altLang="en-US" sz="2400" dirty="0"/>
              <a:t>and assimilate information</a:t>
            </a:r>
          </a:p>
          <a:p>
            <a:pPr lvl="1">
              <a:lnSpc>
                <a:spcPct val="114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Including liaison with ongoing studies’ staff</a:t>
            </a:r>
          </a:p>
          <a:p>
            <a:pPr>
              <a:lnSpc>
                <a:spcPct val="114000"/>
              </a:lnSpc>
            </a:pPr>
            <a:r>
              <a:rPr lang="en-US" altLang="en-US" sz="2400" dirty="0"/>
              <a:t>Review &amp; consider study proposal, </a:t>
            </a:r>
            <a:r>
              <a:rPr lang="en-US" altLang="en-US" sz="2400" dirty="0" err="1"/>
              <a:t>programme</a:t>
            </a:r>
            <a:r>
              <a:rPr lang="en-US" altLang="en-US" sz="2400" dirty="0"/>
              <a:t>, budget &amp; deliverables</a:t>
            </a:r>
          </a:p>
          <a:p>
            <a:pPr>
              <a:lnSpc>
                <a:spcPct val="114000"/>
              </a:lnSpc>
            </a:pPr>
            <a:r>
              <a:rPr lang="en-US" altLang="en-US" sz="2400" dirty="0"/>
              <a:t>Prepare Inception Report</a:t>
            </a:r>
          </a:p>
        </p:txBody>
      </p:sp>
    </p:spTree>
    <p:extLst>
      <p:ext uri="{BB962C8B-B14F-4D97-AF65-F5344CB8AC3E}">
        <p14:creationId xmlns:p14="http://schemas.microsoft.com/office/powerpoint/2010/main" xmlns="" val="6499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42" y="1674421"/>
            <a:ext cx="8305800" cy="4999511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ZA" altLang="en-US" sz="2400" dirty="0" smtClean="0">
                <a:cs typeface="Arial" charset="0"/>
              </a:rPr>
              <a:t>Development Scenarios &amp; Water </a:t>
            </a:r>
            <a:r>
              <a:rPr lang="en-ZA" altLang="en-US" sz="2400" dirty="0">
                <a:cs typeface="Arial" charset="0"/>
              </a:rPr>
              <a:t>R</a:t>
            </a:r>
            <a:r>
              <a:rPr lang="en-ZA" altLang="en-US" sz="2400" dirty="0" smtClean="0">
                <a:cs typeface="Arial" charset="0"/>
              </a:rPr>
              <a:t>equirements</a:t>
            </a:r>
            <a:endParaRPr lang="en-ZA" altLang="en-US" sz="2400" dirty="0">
              <a:cs typeface="Arial" charset="0"/>
            </a:endParaRPr>
          </a:p>
          <a:p>
            <a:pPr>
              <a:lnSpc>
                <a:spcPct val="114000"/>
              </a:lnSpc>
            </a:pPr>
            <a:r>
              <a:rPr lang="en-ZA" altLang="en-US" sz="2400" dirty="0" smtClean="0">
                <a:cs typeface="Arial" charset="0"/>
              </a:rPr>
              <a:t>Water </a:t>
            </a:r>
            <a:r>
              <a:rPr lang="en-ZA" altLang="en-US" sz="2400" dirty="0">
                <a:cs typeface="Arial" charset="0"/>
              </a:rPr>
              <a:t>availability assessment</a:t>
            </a:r>
          </a:p>
          <a:p>
            <a:pPr>
              <a:lnSpc>
                <a:spcPct val="114000"/>
              </a:lnSpc>
            </a:pPr>
            <a:r>
              <a:rPr lang="en-GB" altLang="en-US" sz="2400" dirty="0" smtClean="0">
                <a:cs typeface="Arial" charset="0"/>
              </a:rPr>
              <a:t>Intervention options</a:t>
            </a:r>
          </a:p>
          <a:p>
            <a:pPr>
              <a:lnSpc>
                <a:spcPct val="114000"/>
              </a:lnSpc>
            </a:pPr>
            <a:r>
              <a:rPr lang="en-ZA" altLang="en-US" sz="2400" dirty="0" smtClean="0">
                <a:cs typeface="Arial" charset="0"/>
              </a:rPr>
              <a:t>Value of water assessment</a:t>
            </a:r>
            <a:endParaRPr lang="en-GB" altLang="en-US" sz="2400" dirty="0" smtClean="0">
              <a:cs typeface="Arial" charset="0"/>
            </a:endParaRPr>
          </a:p>
          <a:p>
            <a:pPr>
              <a:lnSpc>
                <a:spcPct val="114000"/>
              </a:lnSpc>
            </a:pPr>
            <a:r>
              <a:rPr lang="en-GB" altLang="en-US" sz="2400" dirty="0" smtClean="0">
                <a:cs typeface="Arial" charset="0"/>
              </a:rPr>
              <a:t>Reconciliation </a:t>
            </a:r>
            <a:r>
              <a:rPr lang="en-GB" altLang="en-US" sz="2400" dirty="0">
                <a:cs typeface="Arial" charset="0"/>
              </a:rPr>
              <a:t>Strategy </a:t>
            </a:r>
            <a:r>
              <a:rPr lang="en-GB" altLang="en-US" sz="2400" dirty="0" smtClean="0">
                <a:cs typeface="Arial" charset="0"/>
              </a:rPr>
              <a:t>development &amp; reporting</a:t>
            </a:r>
            <a:endParaRPr lang="en-GB" altLang="en-US" sz="1800" dirty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114000"/>
              </a:lnSpc>
            </a:pPr>
            <a:r>
              <a:rPr lang="en-ZA" altLang="en-US" sz="2400" dirty="0" smtClean="0">
                <a:cs typeface="Arial" charset="0"/>
              </a:rPr>
              <a:t>Environmental Considerations – Reserve review</a:t>
            </a:r>
          </a:p>
          <a:p>
            <a:pPr>
              <a:lnSpc>
                <a:spcPct val="114000"/>
              </a:lnSpc>
            </a:pPr>
            <a:r>
              <a:rPr lang="en-ZA" altLang="en-US" sz="2400" dirty="0" smtClean="0">
                <a:cs typeface="Arial" charset="0"/>
              </a:rPr>
              <a:t>Public participation &amp; co- ordination</a:t>
            </a:r>
            <a:endParaRPr lang="en-GB" altLang="en-US" sz="2400" dirty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2" y="800122"/>
            <a:ext cx="8033657" cy="696170"/>
          </a:xfrm>
        </p:spPr>
        <p:txBody>
          <a:bodyPr/>
          <a:lstStyle/>
          <a:p>
            <a:pPr algn="l"/>
            <a:r>
              <a:rPr lang="en-ZA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ZA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Tasks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8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42" y="2149433"/>
            <a:ext cx="8305800" cy="4429496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ZA" altLang="en-US" sz="2000" b="1" dirty="0">
                <a:latin typeface="Arial" charset="0"/>
                <a:cs typeface="Arial" charset="0"/>
              </a:rPr>
              <a:t>Tasks</a:t>
            </a:r>
          </a:p>
          <a:p>
            <a:pPr>
              <a:spcBef>
                <a:spcPts val="300"/>
              </a:spcBef>
            </a:pPr>
            <a:r>
              <a:rPr lang="en-ZA" altLang="en-US" sz="2000" dirty="0">
                <a:latin typeface="Arial" charset="0"/>
                <a:cs typeface="Arial" charset="0"/>
              </a:rPr>
              <a:t>Close interaction with key stakeholders</a:t>
            </a:r>
          </a:p>
          <a:p>
            <a:pPr>
              <a:spcBef>
                <a:spcPts val="300"/>
              </a:spcBef>
            </a:pPr>
            <a:r>
              <a:rPr lang="en-ZA" altLang="en-US" sz="2000" dirty="0">
                <a:latin typeface="Arial" charset="0"/>
                <a:cs typeface="Arial" charset="0"/>
              </a:rPr>
              <a:t>Evaluate / confirm existing water requirements patterns</a:t>
            </a:r>
          </a:p>
          <a:p>
            <a:pPr>
              <a:spcBef>
                <a:spcPts val="300"/>
              </a:spcBef>
            </a:pPr>
            <a:r>
              <a:rPr lang="en-ZA" altLang="en-US" sz="2000" dirty="0">
                <a:latin typeface="Arial" charset="0"/>
                <a:cs typeface="Arial" charset="0"/>
              </a:rPr>
              <a:t>Develop range of plausible development scenarios / Evaluate water requirements growth drivers</a:t>
            </a:r>
          </a:p>
          <a:p>
            <a:pPr>
              <a:spcBef>
                <a:spcPts val="300"/>
              </a:spcBef>
            </a:pPr>
            <a:r>
              <a:rPr lang="en-ZA" altLang="en-US" sz="2000" dirty="0">
                <a:latin typeface="Arial" charset="0"/>
                <a:cs typeface="Arial" charset="0"/>
              </a:rPr>
              <a:t>Forecast future water requirement </a:t>
            </a:r>
            <a:r>
              <a:rPr lang="en-ZA" altLang="en-US" sz="2000" dirty="0" smtClean="0">
                <a:latin typeface="Arial" charset="0"/>
                <a:cs typeface="Arial" charset="0"/>
              </a:rPr>
              <a:t>scenarios</a:t>
            </a:r>
          </a:p>
          <a:p>
            <a:pPr>
              <a:spcBef>
                <a:spcPts val="300"/>
              </a:spcBef>
            </a:pPr>
            <a:endParaRPr lang="en-ZA" altLang="en-US" sz="1000" dirty="0">
              <a:latin typeface="Arial" charset="0"/>
              <a:cs typeface="Arial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ZA" altLang="en-US" sz="2000" b="1" dirty="0" smtClean="0">
                <a:latin typeface="Arial" charset="0"/>
                <a:cs typeface="Arial" charset="0"/>
              </a:rPr>
              <a:t>Urban</a:t>
            </a:r>
            <a:r>
              <a:rPr lang="en-ZA" altLang="en-US" sz="2000" dirty="0" smtClean="0">
                <a:latin typeface="Arial" charset="0"/>
                <a:cs typeface="Arial" charset="0"/>
              </a:rPr>
              <a:t> (potable / non-potable)</a:t>
            </a:r>
          </a:p>
          <a:p>
            <a:pPr>
              <a:spcBef>
                <a:spcPts val="300"/>
              </a:spcBef>
            </a:pPr>
            <a:r>
              <a:rPr lang="en-ZA" altLang="en-US" sz="2000" dirty="0" smtClean="0">
                <a:latin typeface="Arial" charset="0"/>
                <a:cs typeface="Arial" charset="0"/>
              </a:rPr>
              <a:t>Significant growth being experienced, </a:t>
            </a:r>
            <a:r>
              <a:rPr lang="en-ZA" altLang="en-US" sz="2000" dirty="0" err="1" smtClean="0">
                <a:latin typeface="Arial" charset="0"/>
                <a:cs typeface="Arial" charset="0"/>
              </a:rPr>
              <a:t>appr</a:t>
            </a:r>
            <a:r>
              <a:rPr lang="en-ZA" altLang="en-US" sz="2000" dirty="0" smtClean="0">
                <a:latin typeface="Arial" charset="0"/>
                <a:cs typeface="Arial" charset="0"/>
              </a:rPr>
              <a:t>. 2.5% p/a</a:t>
            </a:r>
            <a:endParaRPr lang="en-ZA" altLang="en-US" sz="2000" dirty="0">
              <a:latin typeface="Arial" charset="0"/>
              <a:cs typeface="Arial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ZA" altLang="en-US" sz="1000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ZA" altLang="en-US" sz="2000" b="1" dirty="0" smtClean="0">
                <a:latin typeface="Arial" charset="0"/>
                <a:cs typeface="Arial" charset="0"/>
              </a:rPr>
              <a:t>Irrigation</a:t>
            </a:r>
          </a:p>
          <a:p>
            <a:pPr>
              <a:spcBef>
                <a:spcPts val="300"/>
              </a:spcBef>
            </a:pPr>
            <a:r>
              <a:rPr lang="en-ZA" altLang="en-US" sz="2000" dirty="0" smtClean="0">
                <a:latin typeface="Arial" charset="0"/>
                <a:cs typeface="Arial" charset="0"/>
              </a:rPr>
              <a:t>Situation assessment to be done</a:t>
            </a:r>
          </a:p>
          <a:p>
            <a:pPr>
              <a:spcBef>
                <a:spcPts val="300"/>
              </a:spcBef>
            </a:pPr>
            <a:r>
              <a:rPr lang="en-ZA" altLang="en-US" sz="2000" dirty="0" smtClean="0">
                <a:latin typeface="Arial" charset="0"/>
                <a:cs typeface="Arial" charset="0"/>
              </a:rPr>
              <a:t>Identify potential for irrigation allocations to be taken up for urban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2" y="800122"/>
            <a:ext cx="8033657" cy="696170"/>
          </a:xfrm>
        </p:spPr>
        <p:txBody>
          <a:bodyPr/>
          <a:lstStyle/>
          <a:p>
            <a:pPr algn="l"/>
            <a:r>
              <a:rPr lang="en-ZA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Scenarios &amp; Water Requirements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3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42" y="1745672"/>
            <a:ext cx="8305800" cy="4928259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300"/>
              </a:spcBef>
              <a:buNone/>
            </a:pPr>
            <a:r>
              <a:rPr lang="en-ZA" altLang="en-US" sz="2200" b="1" dirty="0" smtClean="0">
                <a:latin typeface="Arial" charset="0"/>
                <a:cs typeface="Arial" charset="0"/>
              </a:rPr>
              <a:t>Surface water</a:t>
            </a:r>
          </a:p>
          <a:p>
            <a:pPr>
              <a:lnSpc>
                <a:spcPct val="114000"/>
              </a:lnSpc>
              <a:spcBef>
                <a:spcPts val="300"/>
              </a:spcBef>
            </a:pPr>
            <a:r>
              <a:rPr lang="en-ZA" altLang="en-US" sz="2200" dirty="0" smtClean="0">
                <a:latin typeface="Arial" charset="0"/>
                <a:cs typeface="Arial" charset="0"/>
              </a:rPr>
              <a:t>Obtain/Review </a:t>
            </a:r>
            <a:r>
              <a:rPr lang="en-ZA" altLang="en-US" sz="2200" dirty="0" err="1" smtClean="0">
                <a:latin typeface="Arial" charset="0"/>
                <a:cs typeface="Arial" charset="0"/>
              </a:rPr>
              <a:t>Mhlatuze</a:t>
            </a:r>
            <a:r>
              <a:rPr lang="en-ZA" altLang="en-US" sz="2200" dirty="0" smtClean="0">
                <a:latin typeface="Arial" charset="0"/>
                <a:cs typeface="Arial" charset="0"/>
              </a:rPr>
              <a:t> Water Availability Assessment Study</a:t>
            </a:r>
          </a:p>
          <a:p>
            <a:pPr>
              <a:lnSpc>
                <a:spcPct val="114000"/>
              </a:lnSpc>
            </a:pPr>
            <a:endParaRPr lang="en-ZA" altLang="en-US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en-ZA" altLang="en-US" sz="2200" b="1" dirty="0" smtClean="0">
                <a:latin typeface="Arial" charset="0"/>
                <a:cs typeface="Arial" charset="0"/>
              </a:rPr>
              <a:t>Groundwater</a:t>
            </a:r>
          </a:p>
          <a:p>
            <a:pPr>
              <a:lnSpc>
                <a:spcPct val="114000"/>
              </a:lnSpc>
            </a:pPr>
            <a:r>
              <a:rPr lang="en-US" altLang="en-US" sz="2200" dirty="0" smtClean="0">
                <a:latin typeface="Arial" charset="0"/>
                <a:cs typeface="Arial" charset="0"/>
              </a:rPr>
              <a:t>Evaluate past </a:t>
            </a:r>
            <a:r>
              <a:rPr lang="en-US" altLang="en-US" sz="2200" dirty="0">
                <a:latin typeface="Arial" charset="0"/>
                <a:cs typeface="Arial" charset="0"/>
              </a:rPr>
              <a:t>groundwater </a:t>
            </a:r>
            <a:r>
              <a:rPr lang="en-US" altLang="en-US" sz="2200" dirty="0" smtClean="0">
                <a:latin typeface="Arial" charset="0"/>
                <a:cs typeface="Arial" charset="0"/>
              </a:rPr>
              <a:t>resource/availability assessments</a:t>
            </a:r>
          </a:p>
          <a:p>
            <a:pPr>
              <a:lnSpc>
                <a:spcPct val="114000"/>
              </a:lnSpc>
            </a:pPr>
            <a:endParaRPr lang="en-US" altLang="en-US" sz="1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en-US" altLang="en-US" sz="2200" b="1" dirty="0" smtClean="0">
                <a:latin typeface="Arial" charset="0"/>
                <a:cs typeface="Arial" charset="0"/>
              </a:rPr>
              <a:t>Water Balance</a:t>
            </a:r>
          </a:p>
          <a:p>
            <a:pPr>
              <a:lnSpc>
                <a:spcPct val="114000"/>
              </a:lnSpc>
            </a:pPr>
            <a:r>
              <a:rPr lang="en-US" altLang="en-US" sz="2200" dirty="0" smtClean="0">
                <a:latin typeface="Arial" charset="0"/>
                <a:cs typeface="Arial" charset="0"/>
              </a:rPr>
              <a:t>Determine water balance shortfall/surplus</a:t>
            </a:r>
            <a:endParaRPr lang="en-ZA" altLang="en-US" sz="2200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2" y="800122"/>
            <a:ext cx="8033657" cy="696170"/>
          </a:xfrm>
        </p:spPr>
        <p:txBody>
          <a:bodyPr/>
          <a:lstStyle/>
          <a:p>
            <a:pPr algn="l"/>
            <a:r>
              <a:rPr lang="en-ZA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Availability Assessment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42" y="1710047"/>
            <a:ext cx="8305800" cy="496388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altLang="en-US" sz="2400" dirty="0" smtClean="0">
                <a:cs typeface="Arial" charset="0"/>
              </a:rPr>
              <a:t>Identify long-list of options</a:t>
            </a:r>
          </a:p>
          <a:p>
            <a:pPr>
              <a:lnSpc>
                <a:spcPct val="120000"/>
              </a:lnSpc>
            </a:pPr>
            <a:r>
              <a:rPr lang="en-ZA" altLang="en-US" sz="2400" dirty="0" smtClean="0">
                <a:cs typeface="Arial" charset="0"/>
              </a:rPr>
              <a:t>Screen out obviously unrealistic options</a:t>
            </a:r>
          </a:p>
          <a:p>
            <a:pPr>
              <a:lnSpc>
                <a:spcPct val="120000"/>
              </a:lnSpc>
            </a:pPr>
            <a:r>
              <a:rPr lang="en-ZA" altLang="en-US" sz="2400" dirty="0" smtClean="0">
                <a:cs typeface="Arial" charset="0"/>
              </a:rPr>
              <a:t>Comparative evaluation of short-listed options at desktop level</a:t>
            </a:r>
          </a:p>
          <a:p>
            <a:pPr lvl="1">
              <a:lnSpc>
                <a:spcPct val="120000"/>
              </a:lnSpc>
            </a:pPr>
            <a:r>
              <a:rPr lang="en-ZA" altLang="en-US" sz="2000" dirty="0" smtClean="0">
                <a:cs typeface="Arial" charset="0"/>
              </a:rPr>
              <a:t>Documented according to a standardised template</a:t>
            </a:r>
          </a:p>
          <a:p>
            <a:pPr lvl="1">
              <a:lnSpc>
                <a:spcPct val="120000"/>
              </a:lnSpc>
            </a:pPr>
            <a:r>
              <a:rPr lang="en-ZA" altLang="en-US" sz="2000" dirty="0" smtClean="0">
                <a:cs typeface="Arial" charset="0"/>
              </a:rPr>
              <a:t>Salient technical, financial, environmental, social, economic features</a:t>
            </a:r>
            <a:endParaRPr lang="en-GB" altLang="en-US" sz="2000" dirty="0">
              <a:cs typeface="Arial" charset="0"/>
            </a:endParaRPr>
          </a:p>
          <a:p>
            <a:endParaRPr lang="en-ZA" altLang="en-US" sz="2400" dirty="0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2" y="800122"/>
            <a:ext cx="8033657" cy="696170"/>
          </a:xfrm>
        </p:spPr>
        <p:txBody>
          <a:bodyPr/>
          <a:lstStyle/>
          <a:p>
            <a:pPr algn="l"/>
            <a:r>
              <a:rPr lang="en-ZA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 Options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7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42" y="1710047"/>
            <a:ext cx="8305800" cy="4963885"/>
          </a:xfrm>
        </p:spPr>
        <p:txBody>
          <a:bodyPr/>
          <a:lstStyle/>
          <a:p>
            <a:r>
              <a:rPr lang="en-ZA" altLang="en-US" sz="2400" dirty="0" smtClean="0">
                <a:cs typeface="Arial" charset="0"/>
              </a:rPr>
              <a:t>Improved water use efficiency</a:t>
            </a:r>
          </a:p>
          <a:p>
            <a:r>
              <a:rPr lang="en-ZA" altLang="en-US" sz="2400" dirty="0" smtClean="0">
                <a:cs typeface="Arial" charset="0"/>
              </a:rPr>
              <a:t>Improved operational efficiency</a:t>
            </a:r>
          </a:p>
          <a:p>
            <a:r>
              <a:rPr lang="en-ZA" altLang="en-US" sz="2400" dirty="0" smtClean="0">
                <a:cs typeface="Arial" charset="0"/>
              </a:rPr>
              <a:t>Surface water augmentation</a:t>
            </a:r>
          </a:p>
          <a:p>
            <a:pPr lvl="1"/>
            <a:r>
              <a:rPr lang="en-ZA" altLang="en-US" sz="2000" dirty="0" smtClean="0">
                <a:cs typeface="Arial" charset="0"/>
              </a:rPr>
              <a:t>Thukela River</a:t>
            </a:r>
          </a:p>
          <a:p>
            <a:pPr lvl="1"/>
            <a:r>
              <a:rPr lang="en-ZA" altLang="en-US" sz="2000" dirty="0" err="1" smtClean="0">
                <a:cs typeface="Arial" charset="0"/>
              </a:rPr>
              <a:t>Mfolozi</a:t>
            </a:r>
            <a:r>
              <a:rPr lang="en-ZA" altLang="en-US" sz="2000" dirty="0" smtClean="0">
                <a:cs typeface="Arial" charset="0"/>
              </a:rPr>
              <a:t> River</a:t>
            </a:r>
          </a:p>
          <a:p>
            <a:r>
              <a:rPr lang="en-ZA" altLang="en-US" sz="2400" dirty="0" smtClean="0">
                <a:cs typeface="Arial" charset="0"/>
              </a:rPr>
              <a:t>Groundwater augmentation</a:t>
            </a:r>
          </a:p>
          <a:p>
            <a:r>
              <a:rPr lang="en-ZA" altLang="en-US" sz="2400" dirty="0" smtClean="0">
                <a:cs typeface="Arial" charset="0"/>
              </a:rPr>
              <a:t>Re-use of water</a:t>
            </a:r>
          </a:p>
          <a:p>
            <a:r>
              <a:rPr lang="en-ZA" altLang="en-US" sz="2400" dirty="0" smtClean="0">
                <a:cs typeface="Arial" charset="0"/>
              </a:rPr>
              <a:t>Desalination of sea water</a:t>
            </a:r>
          </a:p>
          <a:p>
            <a:r>
              <a:rPr lang="en-ZA" altLang="en-US" sz="2400" dirty="0" smtClean="0">
                <a:cs typeface="Arial" charset="0"/>
              </a:rPr>
              <a:t>Water trading?</a:t>
            </a:r>
          </a:p>
          <a:p>
            <a:endParaRPr lang="en-GB" altLang="en-US" sz="2400" dirty="0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2" y="800122"/>
            <a:ext cx="8033657" cy="696170"/>
          </a:xfrm>
        </p:spPr>
        <p:txBody>
          <a:bodyPr/>
          <a:lstStyle/>
          <a:p>
            <a:pPr algn="l"/>
            <a:r>
              <a:rPr lang="en-ZA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of Intervention Options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768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42" y="1710047"/>
            <a:ext cx="8305800" cy="4963885"/>
          </a:xfrm>
        </p:spPr>
        <p:txBody>
          <a:bodyPr/>
          <a:lstStyle/>
          <a:p>
            <a:r>
              <a:rPr lang="en-US" altLang="en-US" sz="2400" dirty="0" smtClean="0">
                <a:cs typeface="Arial" charset="0"/>
              </a:rPr>
              <a:t>Define future water balance scenarios in close co-operation with stakeholders</a:t>
            </a:r>
          </a:p>
          <a:p>
            <a:r>
              <a:rPr lang="en-US" altLang="en-US" sz="2400" dirty="0" smtClean="0">
                <a:cs typeface="Arial" charset="0"/>
              </a:rPr>
              <a:t>Obtain </a:t>
            </a:r>
            <a:r>
              <a:rPr lang="en-US" altLang="en-US" sz="2400" dirty="0">
                <a:cs typeface="Arial" charset="0"/>
              </a:rPr>
              <a:t>Water Resources Planning </a:t>
            </a:r>
            <a:r>
              <a:rPr lang="en-US" altLang="en-US" sz="2400" dirty="0" smtClean="0">
                <a:cs typeface="Arial" charset="0"/>
              </a:rPr>
              <a:t>Model and </a:t>
            </a:r>
            <a:r>
              <a:rPr lang="en-US" altLang="en-US" sz="2400" dirty="0">
                <a:cs typeface="Arial" charset="0"/>
              </a:rPr>
              <a:t>get operational</a:t>
            </a:r>
          </a:p>
          <a:p>
            <a:r>
              <a:rPr lang="en-ZA" altLang="en-US" sz="2400" dirty="0" smtClean="0">
                <a:cs typeface="Arial" charset="0"/>
              </a:rPr>
              <a:t>Calculate </a:t>
            </a:r>
            <a:r>
              <a:rPr lang="en-ZA" altLang="en-US" sz="2400" dirty="0">
                <a:cs typeface="Arial" charset="0"/>
              </a:rPr>
              <a:t>sequencing  for </a:t>
            </a:r>
            <a:r>
              <a:rPr lang="en-ZA" altLang="en-US" sz="2400" dirty="0" smtClean="0">
                <a:cs typeface="Arial" charset="0"/>
              </a:rPr>
              <a:t>agreed range of development </a:t>
            </a:r>
            <a:r>
              <a:rPr lang="en-ZA" altLang="en-US" sz="2400" dirty="0">
                <a:cs typeface="Arial" charset="0"/>
              </a:rPr>
              <a:t>scenarios with the Water Resources Planning </a:t>
            </a:r>
            <a:r>
              <a:rPr lang="en-ZA" altLang="en-US" sz="2400" dirty="0" smtClean="0">
                <a:cs typeface="Arial" charset="0"/>
              </a:rPr>
              <a:t>model</a:t>
            </a:r>
          </a:p>
          <a:p>
            <a:r>
              <a:rPr lang="en-ZA" altLang="en-US" sz="2400" dirty="0" smtClean="0">
                <a:cs typeface="Arial" charset="0"/>
              </a:rPr>
              <a:t>Present scenario results and reach agreement on acceptable future scenarios</a:t>
            </a:r>
            <a:endParaRPr lang="en-GB" altLang="en-US" sz="2400" dirty="0">
              <a:cs typeface="Arial" charset="0"/>
            </a:endParaRPr>
          </a:p>
          <a:p>
            <a:endParaRPr lang="en-ZA" altLang="en-US" sz="2400" dirty="0" smtClean="0">
              <a:cs typeface="Arial" charset="0"/>
            </a:endParaRPr>
          </a:p>
          <a:p>
            <a:endParaRPr lang="en-GB" altLang="en-US" sz="2400" dirty="0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2" y="800122"/>
            <a:ext cx="8033657" cy="696170"/>
          </a:xfrm>
        </p:spPr>
        <p:txBody>
          <a:bodyPr/>
          <a:lstStyle/>
          <a:p>
            <a:pPr algn="l"/>
            <a:r>
              <a:rPr lang="en-ZA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Planning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3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4"/>
          <p:cNvGrpSpPr>
            <a:grpSpLocks/>
          </p:cNvGrpSpPr>
          <p:nvPr/>
        </p:nvGrpSpPr>
        <p:grpSpPr bwMode="auto">
          <a:xfrm>
            <a:off x="776288" y="-12700"/>
            <a:ext cx="7458075" cy="661988"/>
            <a:chOff x="776288" y="-42217"/>
            <a:chExt cx="7458099" cy="661955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776288" y="250406"/>
              <a:ext cx="3673475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254061">
                      <a:alpha val="49000"/>
                    </a:srgbClr>
                  </a:solidFill>
                  <a:latin typeface="Gill Sans"/>
                  <a:ea typeface="+mn-ea"/>
                  <a:cs typeface="Gill Sans"/>
                </a:rPr>
                <a:t>Sub-Title here (if needed)</a:t>
              </a: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776288" y="-42217"/>
              <a:ext cx="7458099" cy="4616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254061">
                      <a:alpha val="49000"/>
                    </a:srgbClr>
                  </a:solidFill>
                  <a:latin typeface="Gill Sans"/>
                  <a:ea typeface="+mn-ea"/>
                  <a:cs typeface="Gill Sans"/>
                </a:rPr>
                <a:t>PRESENTATION TITLE  HERE (if needed)</a:t>
              </a:r>
            </a:p>
          </p:txBody>
        </p:sp>
      </p:grp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808038" y="875084"/>
            <a:ext cx="6489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Presentation Content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038" y="1679080"/>
            <a:ext cx="64897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Need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for the study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/objectives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Background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to the study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Scope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of the study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Study Administration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42" y="1816925"/>
            <a:ext cx="8305800" cy="4857007"/>
          </a:xfrm>
        </p:spPr>
        <p:txBody>
          <a:bodyPr/>
          <a:lstStyle/>
          <a:p>
            <a:r>
              <a:rPr lang="en-GB" altLang="en-US" sz="2400" dirty="0" smtClean="0">
                <a:cs typeface="Arial" charset="0"/>
              </a:rPr>
              <a:t>Determine </a:t>
            </a:r>
            <a:r>
              <a:rPr lang="en-US" altLang="en-US" sz="2400" dirty="0" smtClean="0">
                <a:cs typeface="Arial" charset="0"/>
              </a:rPr>
              <a:t>the </a:t>
            </a:r>
            <a:r>
              <a:rPr lang="en-US" altLang="en-US" sz="2400" dirty="0">
                <a:cs typeface="Arial" charset="0"/>
              </a:rPr>
              <a:t>value of a unit of water used by different </a:t>
            </a:r>
            <a:r>
              <a:rPr lang="en-US" altLang="en-US" sz="2400" dirty="0" smtClean="0">
                <a:cs typeface="Arial" charset="0"/>
              </a:rPr>
              <a:t>industries</a:t>
            </a:r>
          </a:p>
          <a:p>
            <a:r>
              <a:rPr lang="en-US" altLang="en-US" sz="2400" dirty="0" smtClean="0">
                <a:cs typeface="Arial" charset="0"/>
              </a:rPr>
              <a:t>Calculate both monetary </a:t>
            </a:r>
            <a:r>
              <a:rPr lang="en-US" altLang="en-US" sz="2400" dirty="0">
                <a:cs typeface="Arial" charset="0"/>
              </a:rPr>
              <a:t>and social costs </a:t>
            </a:r>
            <a:r>
              <a:rPr lang="en-US" altLang="en-US" sz="2400" dirty="0" smtClean="0">
                <a:cs typeface="Arial" charset="0"/>
              </a:rPr>
              <a:t>in </a:t>
            </a:r>
            <a:r>
              <a:rPr lang="en-US" altLang="en-US" sz="2400" dirty="0">
                <a:cs typeface="Arial" charset="0"/>
              </a:rPr>
              <a:t>financial </a:t>
            </a:r>
            <a:r>
              <a:rPr lang="en-US" altLang="en-US" sz="2400" dirty="0" smtClean="0">
                <a:cs typeface="Arial" charset="0"/>
              </a:rPr>
              <a:t>terms</a:t>
            </a:r>
          </a:p>
          <a:p>
            <a:r>
              <a:rPr lang="en-US" altLang="en-US" sz="2400" dirty="0" smtClean="0">
                <a:cs typeface="Arial" charset="0"/>
              </a:rPr>
              <a:t>Determine ‘</a:t>
            </a:r>
            <a:r>
              <a:rPr lang="en-US" altLang="en-US" sz="2400" dirty="0">
                <a:cs typeface="Arial" charset="0"/>
              </a:rPr>
              <a:t>one’ value for a unit of </a:t>
            </a:r>
            <a:r>
              <a:rPr lang="en-US" altLang="en-US" sz="2400" dirty="0" smtClean="0">
                <a:cs typeface="Arial" charset="0"/>
              </a:rPr>
              <a:t>water</a:t>
            </a:r>
            <a:endParaRPr lang="en-GB" altLang="en-US" sz="2400" dirty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2" y="800122"/>
            <a:ext cx="8033657" cy="696170"/>
          </a:xfrm>
        </p:spPr>
        <p:txBody>
          <a:bodyPr/>
          <a:lstStyle/>
          <a:p>
            <a:pPr algn="l"/>
            <a:r>
              <a:rPr lang="en-ZA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of </a:t>
            </a:r>
            <a:r>
              <a:rPr lang="en-ZA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ZA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ater Assessment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922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42" y="2268186"/>
            <a:ext cx="8305800" cy="4405745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Reconciliation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Strategy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r>
              <a:rPr lang="en-US" altLang="en-US" sz="2000" dirty="0" smtClean="0">
                <a:cs typeface="Arial" charset="0"/>
              </a:rPr>
              <a:t>Identify possible </a:t>
            </a:r>
            <a:r>
              <a:rPr lang="en-US" altLang="en-US" sz="2000" dirty="0">
                <a:cs typeface="Arial" charset="0"/>
              </a:rPr>
              <a:t>actions (e.g. feasibility studies</a:t>
            </a:r>
            <a:r>
              <a:rPr lang="en-US" altLang="en-US" sz="2000" dirty="0" smtClean="0">
                <a:cs typeface="Arial" charset="0"/>
              </a:rPr>
              <a:t>) and timing</a:t>
            </a:r>
          </a:p>
          <a:p>
            <a:r>
              <a:rPr lang="en-US" altLang="en-US" sz="2000" dirty="0" smtClean="0">
                <a:cs typeface="Arial" charset="0"/>
              </a:rPr>
              <a:t>Allocate responsibilities for actions</a:t>
            </a:r>
          </a:p>
          <a:p>
            <a:r>
              <a:rPr lang="en-US" altLang="en-US" sz="2000" dirty="0" smtClean="0">
                <a:cs typeface="Arial" charset="0"/>
              </a:rPr>
              <a:t>Develop Draft </a:t>
            </a:r>
            <a:r>
              <a:rPr lang="en-US" altLang="en-US" sz="2000" dirty="0">
                <a:cs typeface="Arial" charset="0"/>
              </a:rPr>
              <a:t>Action Plan </a:t>
            </a:r>
            <a:r>
              <a:rPr lang="en-ZA" altLang="en-US" sz="2000" dirty="0" smtClean="0">
                <a:cs typeface="Arial" charset="0"/>
              </a:rPr>
              <a:t>and obtain key stakeholder comments</a:t>
            </a:r>
            <a:endParaRPr lang="en-GB" altLang="en-US" sz="2000" dirty="0">
              <a:solidFill>
                <a:schemeClr val="tx1"/>
              </a:solidFill>
              <a:cs typeface="Arial" charset="0"/>
            </a:endParaRPr>
          </a:p>
          <a:p>
            <a:pPr marL="0" indent="0">
              <a:buNone/>
            </a:pPr>
            <a:endParaRPr lang="en-GB" altLang="en-US" sz="1400" dirty="0" smtClean="0">
              <a:cs typeface="Arial" charset="0"/>
            </a:endParaRPr>
          </a:p>
          <a:p>
            <a:pPr marL="0" indent="0"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Report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Reconciliation Strategy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ZA" altLang="en-US" sz="2000" dirty="0">
                <a:cs typeface="Arial" charset="0"/>
              </a:rPr>
              <a:t>Main Report </a:t>
            </a:r>
            <a:r>
              <a:rPr lang="en-ZA" altLang="en-US" sz="2000" dirty="0" smtClean="0">
                <a:cs typeface="Arial" charset="0"/>
              </a:rPr>
              <a:t>summarising study activities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ZA" altLang="en-US" sz="2000" dirty="0" smtClean="0">
                <a:cs typeface="Arial" charset="0"/>
              </a:rPr>
              <a:t>Describe process, study tasks &amp; findings, recommendations and Action Plan</a:t>
            </a:r>
            <a:endParaRPr lang="en-GB" altLang="en-US" sz="2000" dirty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2" y="800122"/>
            <a:ext cx="8033657" cy="696170"/>
          </a:xfrm>
        </p:spPr>
        <p:txBody>
          <a:bodyPr/>
          <a:lstStyle/>
          <a:p>
            <a:pPr algn="l"/>
            <a:r>
              <a:rPr lang="en-ZA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Reconciliation Strategy Development &amp; Reporting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267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42" y="2161309"/>
            <a:ext cx="8305800" cy="4512623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Extensive work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Ecological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Reserve for the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Mhlatuze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River done</a:t>
            </a:r>
          </a:p>
          <a:p>
            <a:pPr>
              <a:lnSpc>
                <a:spcPct val="114000"/>
              </a:lnSpc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Classification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resource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 done according to published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Water Resources Classification System (DWA, 2006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4000"/>
              </a:lnSpc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DWA currently undertaking full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Classification which will include a revision of the Reserve for the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Mhlatuze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but this contract is “on ice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114000"/>
              </a:lnSpc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of the Reserve determination, classification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&amp; outstanding necessary work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reach a desired Management Class 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 closely with CD:RDM of DWA</a:t>
            </a:r>
          </a:p>
          <a:p>
            <a:pPr>
              <a:lnSpc>
                <a:spcPct val="114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ection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Mhlatuze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River below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Goedertrouw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Dam to be addressed (for surface water quantity &amp; quality)</a:t>
            </a:r>
            <a:endParaRPr lang="en-Z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2" y="800122"/>
            <a:ext cx="8033657" cy="696170"/>
          </a:xfrm>
        </p:spPr>
        <p:txBody>
          <a:bodyPr/>
          <a:lstStyle/>
          <a:p>
            <a:pPr algn="l"/>
            <a:r>
              <a:rPr lang="en-ZA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Considerations – Reserve </a:t>
            </a:r>
            <a:r>
              <a:rPr lang="en-ZA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endParaRPr lang="en-ZA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970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42" y="2113808"/>
            <a:ext cx="8305800" cy="4560124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Compile 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stakeholders database</a:t>
            </a: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Liaison with public, media &amp; stakeholders</a:t>
            </a:r>
          </a:p>
          <a:p>
            <a:pPr>
              <a:lnSpc>
                <a:spcPct val="114000"/>
              </a:lnSpc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Public newsletters 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(2) circulated before public meetings</a:t>
            </a: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Public meetings</a:t>
            </a:r>
          </a:p>
          <a:p>
            <a:pPr lvl="1">
              <a:lnSpc>
                <a:spcPct val="114000"/>
              </a:lnSpc>
            </a:pPr>
            <a:r>
              <a:rPr lang="en-US" altLang="en-US" sz="2000" dirty="0">
                <a:cs typeface="Arial" charset="0"/>
              </a:rPr>
              <a:t>At commencement of the study to present the Inception Report</a:t>
            </a:r>
          </a:p>
          <a:p>
            <a:pPr lvl="1">
              <a:lnSpc>
                <a:spcPct val="114000"/>
              </a:lnSpc>
            </a:pPr>
            <a:r>
              <a:rPr lang="en-US" altLang="en-US" sz="2000" dirty="0">
                <a:cs typeface="Arial" charset="0"/>
              </a:rPr>
              <a:t>Near completion of the Recon Strategy to present the Draft Findings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2" y="800122"/>
            <a:ext cx="8033657" cy="696170"/>
          </a:xfrm>
        </p:spPr>
        <p:txBody>
          <a:bodyPr/>
          <a:lstStyle/>
          <a:p>
            <a:pPr algn="l"/>
            <a:r>
              <a:rPr lang="en-ZA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participation &amp; co- ordination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370460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852055" y="823356"/>
            <a:ext cx="7772400" cy="756062"/>
          </a:xfrm>
        </p:spPr>
        <p:txBody>
          <a:bodyPr/>
          <a:lstStyle/>
          <a:p>
            <a:pPr algn="l"/>
            <a:r>
              <a:rPr lang="en-ZA" alt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&amp; Training</a:t>
            </a:r>
            <a:endParaRPr lang="en-GB" alt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68383"/>
            <a:ext cx="7315200" cy="3071751"/>
          </a:xfrm>
        </p:spPr>
        <p:txBody>
          <a:bodyPr/>
          <a:lstStyle/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altLang="en-US" sz="2400" dirty="0" smtClean="0"/>
              <a:t>In-project training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altLang="en-US" sz="2400" dirty="0" smtClean="0"/>
              <a:t>Up to 10 DWA KZN office interns or learner technicians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altLang="en-US" sz="2400" dirty="0" smtClean="0"/>
              <a:t>Training in aspects of Recon Strategy Development as needed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altLang="en-US" sz="2400" dirty="0" smtClean="0"/>
              <a:t>Couple to study ‘events’ such as workshops</a:t>
            </a:r>
            <a:endParaRPr lang="en-ZA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178408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295689" y="2454502"/>
            <a:ext cx="6489700" cy="84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Administration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872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0646"/>
            <a:ext cx="8229600" cy="617516"/>
          </a:xfrm>
        </p:spPr>
        <p:txBody>
          <a:bodyPr/>
          <a:lstStyle/>
          <a:p>
            <a:pPr algn="l"/>
            <a:r>
              <a:rPr lang="en-ZA" alt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team</a:t>
            </a:r>
            <a:endParaRPr lang="en-GB" alt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0122644"/>
              </p:ext>
            </p:extLst>
          </p:nvPr>
        </p:nvGraphicFramePr>
        <p:xfrm>
          <a:off x="332510" y="1603174"/>
          <a:ext cx="8490856" cy="4438529"/>
        </p:xfrm>
        <a:graphic>
          <a:graphicData uri="http://schemas.openxmlformats.org/drawingml/2006/table">
            <a:tbl>
              <a:tblPr/>
              <a:tblGrid>
                <a:gridCol w="2529443"/>
                <a:gridCol w="5961413"/>
              </a:tblGrid>
              <a:tr h="457852">
                <a:tc>
                  <a:txBody>
                    <a:bodyPr/>
                    <a:lstStyle/>
                    <a:p>
                      <a:pPr marL="11176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Firms</a:t>
                      </a:r>
                      <a:endParaRPr lang="en-GB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75" marR="5397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3779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Responsibility</a:t>
                      </a:r>
                      <a:endParaRPr lang="en-GB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75" marR="5397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2615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Arial"/>
                        </a:rPr>
                        <a:t>Aurecon </a:t>
                      </a:r>
                      <a:endParaRPr lang="en-GB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75" marR="5397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3225" marR="0" indent="-344488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Study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Management</a:t>
                      </a:r>
                    </a:p>
                    <a:p>
                      <a:pPr marL="403225" marR="0" indent="-344488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Inception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Phase</a:t>
                      </a:r>
                    </a:p>
                    <a:p>
                      <a:pPr marL="403225" marR="0" indent="-344488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Development scenarios &amp; Water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Requirements</a:t>
                      </a:r>
                    </a:p>
                    <a:p>
                      <a:pPr marL="403225" marR="0" indent="-344488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Water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Availability and Balance</a:t>
                      </a:r>
                    </a:p>
                    <a:p>
                      <a:pPr marL="403225" marR="0" indent="-344488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Intervention Options</a:t>
                      </a:r>
                    </a:p>
                    <a:p>
                      <a:pPr marL="403225" marR="0" indent="-344488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Evaluation of the value of water - social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403225" marR="0" indent="-344488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Scenario evaluation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403225" marR="0" indent="-344488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Strategy Development &amp; Reporting</a:t>
                      </a:r>
                    </a:p>
                  </a:txBody>
                  <a:tcPr marL="53975" marR="5397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58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Calibri"/>
                          <a:cs typeface="Arial"/>
                        </a:rPr>
                        <a:t>Institute of Natural Resources</a:t>
                      </a:r>
                      <a:endParaRPr lang="en-GB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75" marR="5397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738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Environmental considerations - </a:t>
                      </a:r>
                      <a:r>
                        <a:rPr lang="en-GB" sz="1800" dirty="0" err="1" smtClean="0">
                          <a:effectLst/>
                          <a:latin typeface="Arial"/>
                          <a:ea typeface="Calibri"/>
                          <a:cs typeface="Arial"/>
                        </a:rPr>
                        <a:t>Mhlatuze</a:t>
                      </a:r>
                      <a:r>
                        <a:rPr lang="en-GB" sz="180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Arial"/>
                        </a:rPr>
                        <a:t>Resource Classification Review</a:t>
                      </a:r>
                      <a:endParaRPr lang="en-GB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75" marR="5397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5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Calibri"/>
                          <a:cs typeface="Arial"/>
                        </a:rPr>
                        <a:t>Geomeasure</a:t>
                      </a:r>
                      <a:endParaRPr lang="en-GB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75" marR="5397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738" marR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Groundwater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975" marR="5397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Calibri"/>
                          <a:cs typeface="Arial"/>
                        </a:rPr>
                        <a:t>Nemai Consulting</a:t>
                      </a:r>
                      <a:endParaRPr lang="en-GB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75" marR="5397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738" marR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Public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Participation and Co-ordination</a:t>
                      </a:r>
                    </a:p>
                  </a:txBody>
                  <a:tcPr marL="53975" marR="5397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Arial"/>
                        </a:rPr>
                        <a:t>Willem van </a:t>
                      </a:r>
                      <a:r>
                        <a:rPr lang="en-GB" sz="1800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Zyl</a:t>
                      </a:r>
                      <a:endParaRPr lang="en-GB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75" marR="5397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738" marR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Evaluation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of the value of water - financial</a:t>
                      </a:r>
                    </a:p>
                  </a:txBody>
                  <a:tcPr marL="53975" marR="5397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92210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523" y="748171"/>
            <a:ext cx="7622455" cy="571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0278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852055" y="823356"/>
            <a:ext cx="7772400" cy="756062"/>
          </a:xfrm>
        </p:spPr>
        <p:txBody>
          <a:bodyPr/>
          <a:lstStyle/>
          <a:p>
            <a:pPr algn="l"/>
            <a:r>
              <a:rPr lang="en-ZA" alt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GB" alt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68384"/>
            <a:ext cx="7315200" cy="28194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ZA" altLang="en-US" sz="3200" dirty="0"/>
              <a:t>    </a:t>
            </a:r>
            <a:r>
              <a:rPr lang="en-ZA" altLang="en-US" sz="3200" dirty="0" smtClean="0"/>
              <a:t>2-Year </a:t>
            </a:r>
            <a:r>
              <a:rPr lang="en-ZA" altLang="en-US" sz="3200" dirty="0"/>
              <a:t>study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altLang="en-US" sz="2800" dirty="0"/>
              <a:t>Inception Phase:		</a:t>
            </a:r>
            <a:r>
              <a:rPr lang="en-ZA" altLang="en-US" sz="2800" dirty="0" smtClean="0"/>
              <a:t>3 </a:t>
            </a:r>
            <a:r>
              <a:rPr lang="en-ZA" altLang="en-US" sz="2800" dirty="0"/>
              <a:t>months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altLang="en-US" sz="2800" dirty="0" smtClean="0"/>
              <a:t>Main study:</a:t>
            </a:r>
            <a:r>
              <a:rPr lang="en-ZA" altLang="en-US" sz="2800" dirty="0"/>
              <a:t>	  </a:t>
            </a:r>
            <a:r>
              <a:rPr lang="en-ZA" altLang="en-US" sz="2800" dirty="0" smtClean="0"/>
              <a:t>		21 months</a:t>
            </a:r>
            <a:endParaRPr lang="en-ZA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80736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852055" y="918358"/>
            <a:ext cx="7772400" cy="756062"/>
          </a:xfrm>
        </p:spPr>
        <p:txBody>
          <a:bodyPr/>
          <a:lstStyle/>
          <a:p>
            <a:pPr algn="l"/>
            <a:r>
              <a:rPr lang="en-ZA" alt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meetings</a:t>
            </a:r>
            <a:endParaRPr lang="en-GB" alt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68384"/>
            <a:ext cx="7315200" cy="2819400"/>
          </a:xfrm>
        </p:spPr>
        <p:txBody>
          <a:bodyPr/>
          <a:lstStyle/>
          <a:p>
            <a:pPr marL="506413"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altLang="en-US" sz="2800" dirty="0" smtClean="0"/>
              <a:t>Study Steering Committee meetings</a:t>
            </a:r>
            <a:endParaRPr lang="en-ZA" altLang="en-US" sz="2800" dirty="0"/>
          </a:p>
          <a:p>
            <a:pPr marL="506413"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altLang="en-US" sz="2800" dirty="0" smtClean="0"/>
              <a:t>Study Management Committee meetings</a:t>
            </a:r>
            <a:endParaRPr lang="en-ZA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4498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295689" y="2454502"/>
            <a:ext cx="6489700" cy="158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for the study &amp; study 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196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436" y="2713511"/>
            <a:ext cx="7772400" cy="1122219"/>
          </a:xfrm>
        </p:spPr>
        <p:txBody>
          <a:bodyPr/>
          <a:lstStyle/>
          <a:p>
            <a:r>
              <a:rPr lang="en-ZA" altLang="en-US" sz="6000" dirty="0">
                <a:latin typeface="Monotype Corsiva" pitchFamily="66" charset="0"/>
              </a:rPr>
              <a:t>- Thank  you -</a:t>
            </a:r>
            <a:endParaRPr lang="en-GB" altLang="en-US" sz="6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38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79" y="912793"/>
            <a:ext cx="8229600" cy="76162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ZA" alt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the study</a:t>
            </a:r>
            <a:endParaRPr lang="en-GB" alt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849438"/>
            <a:ext cx="8223250" cy="394176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ZA" altLang="en-US" sz="2400" dirty="0"/>
              <a:t>Need </a:t>
            </a:r>
            <a:r>
              <a:rPr lang="en-ZA" altLang="en-US" sz="2400" dirty="0" smtClean="0"/>
              <a:t>for comprehensive Recon Strategy was </a:t>
            </a:r>
            <a:r>
              <a:rPr lang="en-ZA" altLang="en-US" sz="2400" dirty="0"/>
              <a:t>identified in </a:t>
            </a:r>
            <a:r>
              <a:rPr lang="en-ZA" altLang="en-US" sz="2400" dirty="0" smtClean="0"/>
              <a:t>prioritisation process for Eastern Planning Region</a:t>
            </a:r>
          </a:p>
          <a:p>
            <a:pPr>
              <a:lnSpc>
                <a:spcPct val="110000"/>
              </a:lnSpc>
            </a:pPr>
            <a:r>
              <a:rPr lang="en-ZA" altLang="en-US" sz="2400" dirty="0" smtClean="0"/>
              <a:t>Potential significant further investments in the IDZ – existing available supplies would come under pressure if these proceed</a:t>
            </a:r>
            <a:endParaRPr lang="en-ZA" altLang="en-US" sz="2400" dirty="0"/>
          </a:p>
          <a:p>
            <a:pPr>
              <a:lnSpc>
                <a:spcPct val="110000"/>
              </a:lnSpc>
            </a:pPr>
            <a:r>
              <a:rPr lang="en-ZA" altLang="en-US" sz="2400" dirty="0"/>
              <a:t>Strategy needed to ensure the timely implementation of interventions to reconcile system supply with demand</a:t>
            </a:r>
          </a:p>
        </p:txBody>
      </p:sp>
    </p:spTree>
    <p:extLst>
      <p:ext uri="{BB962C8B-B14F-4D97-AF65-F5344CB8AC3E}">
        <p14:creationId xmlns:p14="http://schemas.microsoft.com/office/powerpoint/2010/main" xmlns="" val="189324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838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ZA" alt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</a:t>
            </a:r>
            <a:r>
              <a:rPr lang="en-ZA" alt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study</a:t>
            </a:r>
            <a:endParaRPr lang="en-GB" alt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7522" y="1912917"/>
            <a:ext cx="8138040" cy="3502025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GB" altLang="en-US" sz="2400" dirty="0"/>
              <a:t>Development of a strategy </a:t>
            </a:r>
            <a:r>
              <a:rPr lang="en-GB" altLang="en-US" sz="2400" dirty="0" smtClean="0"/>
              <a:t>for interventions to meet possible water requirements in Richards Bay &amp; surrounding towns for at </a:t>
            </a:r>
            <a:r>
              <a:rPr lang="en-GB" altLang="en-US" sz="2400" dirty="0"/>
              <a:t>least </a:t>
            </a:r>
            <a:r>
              <a:rPr lang="en-GB" altLang="en-US" sz="2400" dirty="0" smtClean="0"/>
              <a:t>25 years</a:t>
            </a:r>
          </a:p>
          <a:p>
            <a:pPr>
              <a:lnSpc>
                <a:spcPct val="114000"/>
              </a:lnSpc>
            </a:pPr>
            <a:r>
              <a:rPr lang="en-ZA" altLang="en-US" sz="2400" dirty="0" smtClean="0"/>
              <a:t>Determine potential options / groups of options – that form reconciliation scenarios – each of which could potentially be implemented</a:t>
            </a:r>
          </a:p>
          <a:p>
            <a:pPr>
              <a:lnSpc>
                <a:spcPct val="114000"/>
              </a:lnSpc>
            </a:pPr>
            <a:r>
              <a:rPr lang="en-ZA" altLang="en-US" sz="2400" dirty="0" smtClean="0"/>
              <a:t>Identify degree of information needed &amp; time frame to implement the strategy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6865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295689" y="2454502"/>
            <a:ext cx="6489700" cy="165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to the Study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4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1007424" y="679203"/>
            <a:ext cx="7315200" cy="376052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Locality Map of the City of </a:t>
            </a:r>
            <a:r>
              <a:rPr lang="en-US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uMhlathuze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Local Municipality </a:t>
            </a:r>
            <a:r>
              <a:rPr lang="en-ZA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GB" alt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050" y="1035710"/>
            <a:ext cx="88519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27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1007424" y="679203"/>
            <a:ext cx="7315200" cy="376052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Schematic layout of the </a:t>
            </a:r>
            <a:r>
              <a:rPr lang="en-US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Mhlatuze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River system</a:t>
            </a:r>
            <a:endParaRPr lang="en-GB" alt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35" y="863312"/>
            <a:ext cx="8407730" cy="560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89569" y="1757548"/>
            <a:ext cx="1591293" cy="1520042"/>
          </a:xfrm>
          <a:prstGeom prst="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6112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type="title"/>
          </p:nvPr>
        </p:nvSpPr>
        <p:spPr>
          <a:xfrm>
            <a:off x="1327491" y="748145"/>
            <a:ext cx="6781800" cy="380011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7" name="Picture 15" descr="P:\Projects\109343   Richards Bay Recon Strategy\03 Prj Delivery\11 Photos, maps &amp; images\Goedertrouw D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630" y="843147"/>
            <a:ext cx="8738207" cy="56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5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916</Words>
  <Application>Microsoft Office PowerPoint</Application>
  <PresentationFormat>On-screen Show (4:3)</PresentationFormat>
  <Paragraphs>186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Need for the study</vt:lpstr>
      <vt:lpstr>Objective of the study</vt:lpstr>
      <vt:lpstr>Slide 6</vt:lpstr>
      <vt:lpstr>Locality Map of the City of uMhlathuze Local Municipality System</vt:lpstr>
      <vt:lpstr>Schematic layout of the Mhlatuze River system</vt:lpstr>
      <vt:lpstr>Slide 9</vt:lpstr>
      <vt:lpstr>Nsezi Water Treatment Plant – Mhlatuze Water</vt:lpstr>
      <vt:lpstr>Other relevant studies</vt:lpstr>
      <vt:lpstr>Slide 12</vt:lpstr>
      <vt:lpstr>Phase 1: Inception</vt:lpstr>
      <vt:lpstr>Phase 2: Tasks</vt:lpstr>
      <vt:lpstr>Development Scenarios &amp; Water Requirements</vt:lpstr>
      <vt:lpstr>Water Availability Assessment</vt:lpstr>
      <vt:lpstr>Intervention Options</vt:lpstr>
      <vt:lpstr>Range of Intervention Options</vt:lpstr>
      <vt:lpstr>Scenario Planning</vt:lpstr>
      <vt:lpstr>Value of Water Assessment</vt:lpstr>
      <vt:lpstr>Reconciliation Strategy Development &amp; Reporting</vt:lpstr>
      <vt:lpstr>Environmental Considerations – Reserve Review</vt:lpstr>
      <vt:lpstr>Public participation &amp; co- ordination</vt:lpstr>
      <vt:lpstr>Capacity Building &amp; Training</vt:lpstr>
      <vt:lpstr>Slide 25</vt:lpstr>
      <vt:lpstr>Study team</vt:lpstr>
      <vt:lpstr>Slide 27</vt:lpstr>
      <vt:lpstr>Programme</vt:lpstr>
      <vt:lpstr>Study meetings</vt:lpstr>
      <vt:lpstr>- Thank  you -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ida</cp:lastModifiedBy>
  <cp:revision>111</cp:revision>
  <dcterms:created xsi:type="dcterms:W3CDTF">2012-08-01T10:33:21Z</dcterms:created>
  <dcterms:modified xsi:type="dcterms:W3CDTF">2013-10-22T06:47:19Z</dcterms:modified>
</cp:coreProperties>
</file>